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33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78" r:id="rId22"/>
    <p:sldId id="365" r:id="rId23"/>
    <p:sldId id="366" r:id="rId24"/>
    <p:sldId id="379" r:id="rId25"/>
    <p:sldId id="380" r:id="rId26"/>
    <p:sldId id="375" r:id="rId27"/>
    <p:sldId id="376" r:id="rId28"/>
    <p:sldId id="377" r:id="rId29"/>
    <p:sldId id="2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A6771-8763-44DB-880E-5B1488A7B2CA}" v="453" dt="2020-09-16T21:31:55.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are targeting .NET 5, slated for release Nov. 2020.</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Source generators - https://github.com/dotnet/roslyn/blob/master/docs/features/generators.md</a:t>
            </a:r>
          </a:p>
          <a:p>
            <a:r>
              <a:rPr lang="en-US" sz="1200" kern="1200" dirty="0">
                <a:solidFill>
                  <a:schemeClr val="tx1"/>
                </a:solidFill>
                <a:effectLst/>
                <a:latin typeface="Franklin Gothic Medium" pitchFamily="34" charset="0"/>
                <a:ea typeface="+mn-ea"/>
                <a:cs typeface="Arial" charset="0"/>
              </a:rPr>
              <a:t>Records - https://github.com/dotnet/roslyn/blob/master/docs/features/records.md and https://github.com/dotnet/csharplang/blob/master/proposals/recordsv2.md</a:t>
            </a:r>
          </a:p>
          <a:p>
            <a:r>
              <a:rPr lang="en-US" sz="1200" kern="1200" dirty="0">
                <a:solidFill>
                  <a:schemeClr val="tx1"/>
                </a:solidFill>
                <a:effectLst/>
                <a:latin typeface="Franklin Gothic Medium" pitchFamily="34" charset="0"/>
                <a:ea typeface="+mn-ea"/>
                <a:cs typeface="Arial" charset="0"/>
              </a:rPr>
              <a:t>Roles, extension interfaces, and static interface members - https://github.com/dotnet/csharplang/issues/1711	</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a:solidFill>
                  <a:schemeClr val="tx1"/>
                </a:solidFill>
                <a:effectLst/>
                <a:latin typeface="Franklin Gothic Medium" pitchFamily="34" charset="0"/>
                <a:ea typeface="+mn-ea"/>
                <a:cs typeface="Arial" charset="0"/>
              </a:rPr>
              <a:t>Language Feature Status - https://github.com/dotnet/roslyn/blob/master/docs/Language%20Feature%20Status.md</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9/16/2020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9/16/2020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5</a:t>
            </a:r>
          </a:p>
        </p:txBody>
      </p:sp>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1369369111"/>
              </p:ext>
            </p:extLst>
          </p:nvPr>
        </p:nvGraphicFramePr>
        <p:xfrm>
          <a:off x="432154" y="2138126"/>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19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
        <p:nvSpPr>
          <p:cNvPr id="9" name="TextBox 8">
            <a:extLst>
              <a:ext uri="{FF2B5EF4-FFF2-40B4-BE49-F238E27FC236}">
                <a16:creationId xmlns:a16="http://schemas.microsoft.com/office/drawing/2014/main" id="{DA87743A-3363-4C01-8F0B-540CA521AD28}"/>
              </a:ext>
            </a:extLst>
          </p:cNvPr>
          <p:cNvSpPr txBox="1"/>
          <p:nvPr/>
        </p:nvSpPr>
        <p:spPr>
          <a:xfrm>
            <a:off x="6797827" y="2429215"/>
            <a:ext cx="5013959" cy="2677656"/>
          </a:xfrm>
          <a:prstGeom prst="rect">
            <a:avLst/>
          </a:prstGeom>
          <a:noFill/>
        </p:spPr>
        <p:txBody>
          <a:bodyPr wrap="square" rtlCol="0">
            <a:spAutoFit/>
          </a:bodyPr>
          <a:lstStyle/>
          <a:p>
            <a:r>
              <a:rPr lang="en-US" sz="2800"/>
              <a:t>Roslyn provides open-source C# and Visual Basic compilers with rich code analysis APIs. It enables building code analysis tools with the same APIs that are used by Visual Studio.</a:t>
            </a:r>
            <a:endParaRPr lang="en-US" sz="2800" dirty="0"/>
          </a:p>
        </p:txBody>
      </p:sp>
      <p:pic>
        <p:nvPicPr>
          <p:cNvPr id="10" name="Picture 9">
            <a:extLst>
              <a:ext uri="{FF2B5EF4-FFF2-40B4-BE49-F238E27FC236}">
                <a16:creationId xmlns:a16="http://schemas.microsoft.com/office/drawing/2014/main" id="{9DAE66C7-5B8C-4632-918B-1943AFB26DFF}"/>
              </a:ext>
            </a:extLst>
          </p:cNvPr>
          <p:cNvPicPr>
            <a:picLocks noChangeAspect="1"/>
          </p:cNvPicPr>
          <p:nvPr/>
        </p:nvPicPr>
        <p:blipFill>
          <a:blip r:embed="rId3"/>
          <a:stretch>
            <a:fillRect/>
          </a:stretch>
        </p:blipFill>
        <p:spPr>
          <a:xfrm>
            <a:off x="762212" y="1276559"/>
            <a:ext cx="5344304" cy="4982967"/>
          </a:xfrm>
          <a:prstGeom prst="rect">
            <a:avLst/>
          </a:prstGeom>
        </p:spPr>
      </p:pic>
    </p:spTree>
    <p:extLst>
      <p:ext uri="{BB962C8B-B14F-4D97-AF65-F5344CB8AC3E}">
        <p14:creationId xmlns:p14="http://schemas.microsoft.com/office/powerpoint/2010/main" val="78797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3" name="Picture 2">
            <a:extLst>
              <a:ext uri="{FF2B5EF4-FFF2-40B4-BE49-F238E27FC236}">
                <a16:creationId xmlns:a16="http://schemas.microsoft.com/office/drawing/2014/main" id="{06A7F314-37B2-478F-B806-D01450069A64}"/>
              </a:ext>
            </a:extLst>
          </p:cNvPr>
          <p:cNvPicPr>
            <a:picLocks noChangeAspect="1"/>
          </p:cNvPicPr>
          <p:nvPr/>
        </p:nvPicPr>
        <p:blipFill>
          <a:blip r:embed="rId3"/>
          <a:stretch>
            <a:fillRect/>
          </a:stretch>
        </p:blipFill>
        <p:spPr>
          <a:xfrm>
            <a:off x="2884214" y="1405381"/>
            <a:ext cx="6423571" cy="4843194"/>
          </a:xfrm>
          <a:prstGeom prst="rect">
            <a:avLst/>
          </a:prstGeom>
        </p:spPr>
      </p:pic>
    </p:spTree>
    <p:extLst>
      <p:ext uri="{BB962C8B-B14F-4D97-AF65-F5344CB8AC3E}">
        <p14:creationId xmlns:p14="http://schemas.microsoft.com/office/powerpoint/2010/main" val="33023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56B0C-5C47-4723-A56C-107801E873FB}"/>
              </a:ext>
            </a:extLst>
          </p:cNvPr>
          <p:cNvPicPr>
            <a:picLocks noChangeAspect="1"/>
          </p:cNvPicPr>
          <p:nvPr/>
        </p:nvPicPr>
        <p:blipFill>
          <a:blip r:embed="rId3"/>
          <a:stretch>
            <a:fillRect/>
          </a:stretch>
        </p:blipFill>
        <p:spPr>
          <a:xfrm>
            <a:off x="181381" y="1638311"/>
            <a:ext cx="11829237" cy="4293073"/>
          </a:xfrm>
          <a:prstGeom prst="rect">
            <a:avLst/>
          </a:prstGeom>
        </p:spPr>
      </p:pic>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grpSp>
        <p:nvGrpSpPr>
          <p:cNvPr id="4" name="Group 3">
            <a:extLst>
              <a:ext uri="{FF2B5EF4-FFF2-40B4-BE49-F238E27FC236}">
                <a16:creationId xmlns:a16="http://schemas.microsoft.com/office/drawing/2014/main" id="{B815DE64-C80C-44CA-AA80-25C07DBBA1A4}"/>
              </a:ext>
            </a:extLst>
          </p:cNvPr>
          <p:cNvGrpSpPr/>
          <p:nvPr/>
        </p:nvGrpSpPr>
        <p:grpSpPr>
          <a:xfrm>
            <a:off x="2474578" y="3384857"/>
            <a:ext cx="7518516" cy="1032664"/>
            <a:chOff x="2892596" y="3251292"/>
            <a:chExt cx="7518516" cy="1032664"/>
          </a:xfrm>
        </p:grpSpPr>
        <p:pic>
          <p:nvPicPr>
            <p:cNvPr id="7" name="Picture 6">
              <a:extLst>
                <a:ext uri="{FF2B5EF4-FFF2-40B4-BE49-F238E27FC236}">
                  <a16:creationId xmlns:a16="http://schemas.microsoft.com/office/drawing/2014/main" id="{E28AA7D5-E8C4-4CF1-8132-213BDD57C0AD}"/>
                </a:ext>
              </a:extLst>
            </p:cNvPr>
            <p:cNvPicPr>
              <a:picLocks noChangeAspect="1"/>
            </p:cNvPicPr>
            <p:nvPr/>
          </p:nvPicPr>
          <p:blipFill>
            <a:blip r:embed="rId4"/>
            <a:stretch>
              <a:fillRect/>
            </a:stretch>
          </p:blipFill>
          <p:spPr>
            <a:xfrm>
              <a:off x="2892596" y="3251292"/>
              <a:ext cx="7518516" cy="1032664"/>
            </a:xfrm>
            <a:prstGeom prst="rect">
              <a:avLst/>
            </a:prstGeom>
            <a:ln w="25400">
              <a:solidFill>
                <a:schemeClr val="accent1">
                  <a:shade val="50000"/>
                </a:schemeClr>
              </a:solidFill>
            </a:ln>
          </p:spPr>
        </p:pic>
        <p:sp>
          <p:nvSpPr>
            <p:cNvPr id="8" name="Rectangle 7">
              <a:extLst>
                <a:ext uri="{FF2B5EF4-FFF2-40B4-BE49-F238E27FC236}">
                  <a16:creationId xmlns:a16="http://schemas.microsoft.com/office/drawing/2014/main" id="{FD92E1B1-10F0-4372-A698-B6C085187736}"/>
                </a:ext>
              </a:extLst>
            </p:cNvPr>
            <p:cNvSpPr/>
            <p:nvPr/>
          </p:nvSpPr>
          <p:spPr>
            <a:xfrm>
              <a:off x="6369863" y="354514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15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6</a:t>
            </a:r>
          </a:p>
        </p:txBody>
      </p:sp>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2363252450"/>
              </p:ext>
            </p:extLst>
          </p:nvPr>
        </p:nvGraphicFramePr>
        <p:xfrm>
          <a:off x="483525" y="2332234"/>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54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7</a:t>
            </a:r>
          </a:p>
        </p:txBody>
      </p:sp>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3716212554"/>
              </p:ext>
            </p:extLst>
          </p:nvPr>
        </p:nvGraphicFramePr>
        <p:xfrm>
          <a:off x="432154" y="2178121"/>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7.1</a:t>
            </a:r>
          </a:p>
        </p:txBody>
      </p:sp>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2796601757"/>
              </p:ext>
            </p:extLst>
          </p:nvPr>
        </p:nvGraphicFramePr>
        <p:xfrm>
          <a:off x="432154" y="2178121"/>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56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https://github.com/dotnet/csharplang/blob/master/Language-Version-History.md#c-72---visual-studio-2017-version-155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7.2</a:t>
            </a:r>
          </a:p>
        </p:txBody>
      </p:sp>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571195197"/>
              </p:ext>
            </p:extLst>
          </p:nvPr>
        </p:nvGraphicFramePr>
        <p:xfrm>
          <a:off x="432154" y="20662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6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7.3</a:t>
            </a:r>
          </a:p>
        </p:txBody>
      </p:sp>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4197660114"/>
              </p:ext>
            </p:extLst>
          </p:nvPr>
        </p:nvGraphicFramePr>
        <p:xfrm>
          <a:off x="432154" y="2127847"/>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9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https://github.com/dotnet/csharplang/blob/master/Language-Version-History.md#c-80---net-core-30-and-visual-studio-2019-version-163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8</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4193545010"/>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pic>
        <p:nvPicPr>
          <p:cNvPr id="10" name="Picture 9">
            <a:extLst>
              <a:ext uri="{FF2B5EF4-FFF2-40B4-BE49-F238E27FC236}">
                <a16:creationId xmlns:a16="http://schemas.microsoft.com/office/drawing/2014/main" id="{7848FF87-36C6-4EE1-8D55-A3CCC4E7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5" y="1690688"/>
            <a:ext cx="8884149" cy="4373618"/>
          </a:xfrm>
          <a:prstGeom prst="rect">
            <a:avLst/>
          </a:prstGeom>
        </p:spPr>
      </p:pic>
    </p:spTree>
    <p:extLst>
      <p:ext uri="{BB962C8B-B14F-4D97-AF65-F5344CB8AC3E}">
        <p14:creationId xmlns:p14="http://schemas.microsoft.com/office/powerpoint/2010/main" val="34335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a:latin typeface="+mj-lt"/>
                <a:cs typeface="Calibri" pitchFamily="34" charset="0"/>
              </a:rPr>
              <a:t>https://github.com/dotnet/csharplang/blob/master/Language-Version-History.md#c-90---net-5-and-visual-studio-2019-version-168</a:t>
            </a:r>
            <a:endParaRPr lang="en-US" sz="1200" dirty="0">
              <a:latin typeface="+mj-lt"/>
              <a:cs typeface="Calibri" pitchFamily="34" charset="0"/>
            </a:endParaRP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9</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168828737"/>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59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Future Directions</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9C508CF9-6CD9-402B-893A-8C5E2D3E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93" y="1690688"/>
            <a:ext cx="3673814" cy="4408577"/>
          </a:xfrm>
          <a:prstGeom prst="rect">
            <a:avLst/>
          </a:prstGeom>
        </p:spPr>
      </p:pic>
    </p:spTree>
    <p:extLst>
      <p:ext uri="{BB962C8B-B14F-4D97-AF65-F5344CB8AC3E}">
        <p14:creationId xmlns:p14="http://schemas.microsoft.com/office/powerpoint/2010/main" val="157718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9FE110C4-1CC3-4CC9-A826-081F360FE909}"/>
              </a:ext>
            </a:extLst>
          </p:cNvPr>
          <p:cNvSpPr>
            <a:spLocks noGrp="1"/>
          </p:cNvSpPr>
          <p:nvPr>
            <p:ph idx="1"/>
          </p:nvPr>
        </p:nvSpPr>
        <p:spPr/>
        <p:txBody>
          <a:bodyPr>
            <a:normAutofit/>
          </a:bodyPr>
          <a:lstStyle/>
          <a:p>
            <a:r>
              <a:rPr lang="en-US" sz="4000" dirty="0"/>
              <a:t>C# Next</a:t>
            </a:r>
          </a:p>
          <a:p>
            <a:pPr lvl="1"/>
            <a:r>
              <a:rPr lang="en-US" sz="3600" dirty="0"/>
              <a:t>Relax ordering of ref and partial modifiers</a:t>
            </a:r>
          </a:p>
          <a:p>
            <a:pPr lvl="1"/>
            <a:r>
              <a:rPr lang="en-US" sz="3600" dirty="0"/>
              <a:t>Parameter null-checking</a:t>
            </a:r>
          </a:p>
          <a:p>
            <a:pPr lvl="1"/>
            <a:r>
              <a:rPr lang="en-US" sz="3600" dirty="0"/>
              <a:t>Caller expression attribute</a:t>
            </a:r>
          </a:p>
          <a:p>
            <a:pPr lvl="1"/>
            <a:r>
              <a:rPr lang="en-US" sz="3600" b="1" dirty="0"/>
              <a:t>Generic attributes</a:t>
            </a:r>
          </a:p>
          <a:p>
            <a:pPr lvl="1"/>
            <a:r>
              <a:rPr lang="en-US" sz="3600" dirty="0"/>
              <a:t>Default in deconstruction</a:t>
            </a:r>
          </a:p>
          <a:p>
            <a:pPr lvl="1"/>
            <a:r>
              <a:rPr lang="en-US" sz="3600" dirty="0"/>
              <a:t>Constant Interpolated Strings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https://github.com/dotnet/roslyn/blob/master/docs/Language%20Feature%20Status.md#c-next</a:t>
            </a:r>
          </a:p>
        </p:txBody>
      </p:sp>
    </p:spTree>
    <p:extLst>
      <p:ext uri="{BB962C8B-B14F-4D97-AF65-F5344CB8AC3E}">
        <p14:creationId xmlns:p14="http://schemas.microsoft.com/office/powerpoint/2010/main" val="334541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https://github.com/dotnet/csharplang/projects/4</a:t>
            </a:r>
          </a:p>
        </p:txBody>
      </p:sp>
      <p:pic>
        <p:nvPicPr>
          <p:cNvPr id="7" name="Picture 6">
            <a:extLst>
              <a:ext uri="{FF2B5EF4-FFF2-40B4-BE49-F238E27FC236}">
                <a16:creationId xmlns:a16="http://schemas.microsoft.com/office/drawing/2014/main" id="{AE147AB9-16EF-4C53-9B40-50A56D59AA39}"/>
              </a:ext>
            </a:extLst>
          </p:cNvPr>
          <p:cNvPicPr>
            <a:picLocks noChangeAspect="1"/>
          </p:cNvPicPr>
          <p:nvPr/>
        </p:nvPicPr>
        <p:blipFill>
          <a:blip r:embed="rId3"/>
          <a:stretch>
            <a:fillRect/>
          </a:stretch>
        </p:blipFill>
        <p:spPr>
          <a:xfrm>
            <a:off x="2331447" y="1444875"/>
            <a:ext cx="7529106" cy="4826258"/>
          </a:xfrm>
          <a:prstGeom prst="rect">
            <a:avLst/>
          </a:prstGeom>
        </p:spPr>
      </p:pic>
      <p:sp>
        <p:nvSpPr>
          <p:cNvPr id="8" name="Rectangle 7">
            <a:extLst>
              <a:ext uri="{FF2B5EF4-FFF2-40B4-BE49-F238E27FC236}">
                <a16:creationId xmlns:a16="http://schemas.microsoft.com/office/drawing/2014/main" id="{C2A87B78-0CA1-41DA-A980-76501EBC0075}"/>
              </a:ext>
            </a:extLst>
          </p:cNvPr>
          <p:cNvSpPr/>
          <p:nvPr/>
        </p:nvSpPr>
        <p:spPr>
          <a:xfrm>
            <a:off x="2432394" y="3184634"/>
            <a:ext cx="2806262" cy="111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73DDA-D356-4961-BF0B-BE17A971EB10}"/>
              </a:ext>
            </a:extLst>
          </p:cNvPr>
          <p:cNvSpPr/>
          <p:nvPr/>
        </p:nvSpPr>
        <p:spPr>
          <a:xfrm>
            <a:off x="5435296" y="3184634"/>
            <a:ext cx="2687002" cy="1457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3" name="Picture 2">
            <a:extLst>
              <a:ext uri="{FF2B5EF4-FFF2-40B4-BE49-F238E27FC236}">
                <a16:creationId xmlns:a16="http://schemas.microsoft.com/office/drawing/2014/main" id="{1149B397-F83B-489F-B31B-AF29DEEE5F3A}"/>
              </a:ext>
            </a:extLst>
          </p:cNvPr>
          <p:cNvPicPr>
            <a:picLocks noChangeAspect="1"/>
          </p:cNvPicPr>
          <p:nvPr/>
        </p:nvPicPr>
        <p:blipFill>
          <a:blip r:embed="rId3"/>
          <a:stretch>
            <a:fillRect/>
          </a:stretch>
        </p:blipFill>
        <p:spPr>
          <a:xfrm>
            <a:off x="1709351" y="1488232"/>
            <a:ext cx="8773298" cy="4699357"/>
          </a:xfrm>
          <a:prstGeom prst="rect">
            <a:avLst/>
          </a:prstGeom>
        </p:spPr>
      </p:pic>
    </p:spTree>
    <p:extLst>
      <p:ext uri="{BB962C8B-B14F-4D97-AF65-F5344CB8AC3E}">
        <p14:creationId xmlns:p14="http://schemas.microsoft.com/office/powerpoint/2010/main" val="374997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832166" y="1582207"/>
            <a:ext cx="8527668" cy="4559165"/>
          </a:xfrm>
          <a:prstGeom prst="rect">
            <a:avLst/>
          </a:prstGeom>
        </p:spPr>
      </p:pic>
    </p:spTree>
    <p:extLst>
      <p:ext uri="{BB962C8B-B14F-4D97-AF65-F5344CB8AC3E}">
        <p14:creationId xmlns:p14="http://schemas.microsoft.com/office/powerpoint/2010/main" val="199323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pic>
        <p:nvPicPr>
          <p:cNvPr id="7" name="Picture 6">
            <a:extLst>
              <a:ext uri="{FF2B5EF4-FFF2-40B4-BE49-F238E27FC236}">
                <a16:creationId xmlns:a16="http://schemas.microsoft.com/office/drawing/2014/main" id="{A83D1164-9253-479E-8532-6B2BE7FBD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262" y="1386344"/>
            <a:ext cx="7173476" cy="4777535"/>
          </a:xfrm>
          <a:prstGeom prst="rect">
            <a:avLst/>
          </a:prstGeom>
        </p:spPr>
      </p:pic>
    </p:spTree>
    <p:extLst>
      <p:ext uri="{BB962C8B-B14F-4D97-AF65-F5344CB8AC3E}">
        <p14:creationId xmlns:p14="http://schemas.microsoft.com/office/powerpoint/2010/main" val="47916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
        <p:nvSpPr>
          <p:cNvPr id="5" name="TextBox 4">
            <a:extLst>
              <a:ext uri="{FF2B5EF4-FFF2-40B4-BE49-F238E27FC236}">
                <a16:creationId xmlns:a16="http://schemas.microsoft.com/office/drawing/2014/main" id="{E090012D-2950-493B-AF3F-AA8E53E7CF60}"/>
              </a:ext>
            </a:extLst>
          </p:cNvPr>
          <p:cNvSpPr txBox="1"/>
          <p:nvPr/>
        </p:nvSpPr>
        <p:spPr>
          <a:xfrm>
            <a:off x="5056293" y="5109909"/>
            <a:ext cx="2079415" cy="646331"/>
          </a:xfrm>
          <a:prstGeom prst="rect">
            <a:avLst/>
          </a:prstGeom>
          <a:noFill/>
        </p:spPr>
        <p:txBody>
          <a:bodyPr wrap="none" rtlCol="0">
            <a:spAutoFit/>
          </a:bodyPr>
          <a:lstStyle/>
          <a:p>
            <a:r>
              <a:rPr lang="en-US" sz="3600" dirty="0"/>
              <a:t>Est. 2002</a:t>
            </a:r>
          </a:p>
        </p:txBody>
      </p:sp>
      <p:pic>
        <p:nvPicPr>
          <p:cNvPr id="6" name="Picture 5">
            <a:extLst>
              <a:ext uri="{FF2B5EF4-FFF2-40B4-BE49-F238E27FC236}">
                <a16:creationId xmlns:a16="http://schemas.microsoft.com/office/drawing/2014/main" id="{14598922-6D3B-4131-912E-7CE9F7F0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227" y="1953227"/>
            <a:ext cx="2951546" cy="2951546"/>
          </a:xfrm>
          <a:prstGeom prst="rect">
            <a:avLst/>
          </a:prstGeom>
        </p:spPr>
      </p:pic>
    </p:spTree>
    <p:extLst>
      <p:ext uri="{BB962C8B-B14F-4D97-AF65-F5344CB8AC3E}">
        <p14:creationId xmlns:p14="http://schemas.microsoft.com/office/powerpoint/2010/main" val="42942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2633769873"/>
              </p:ext>
            </p:extLst>
          </p:nvPr>
        </p:nvGraphicFramePr>
        <p:xfrm>
          <a:off x="432154" y="219977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803699" cy="584775"/>
          </a:xfrm>
          <a:prstGeom prst="rect">
            <a:avLst/>
          </a:prstGeom>
          <a:noFill/>
        </p:spPr>
        <p:txBody>
          <a:bodyPr wrap="none" rtlCol="0">
            <a:spAutoFit/>
          </a:bodyPr>
          <a:lstStyle/>
          <a:p>
            <a:r>
              <a:rPr lang="en-US" sz="3200" dirty="0"/>
              <a:t>Version 1</a:t>
            </a:r>
          </a:p>
        </p:txBody>
      </p:sp>
    </p:spTree>
    <p:extLst>
      <p:ext uri="{BB962C8B-B14F-4D97-AF65-F5344CB8AC3E}">
        <p14:creationId xmlns:p14="http://schemas.microsoft.com/office/powerpoint/2010/main" val="189221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2</a:t>
            </a:r>
          </a:p>
        </p:txBody>
      </p:sp>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502205699"/>
              </p:ext>
            </p:extLst>
          </p:nvPr>
        </p:nvGraphicFramePr>
        <p:xfrm>
          <a:off x="432154" y="2055929"/>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3</a:t>
            </a:r>
          </a:p>
        </p:txBody>
      </p:sp>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681671798"/>
              </p:ext>
            </p:extLst>
          </p:nvPr>
        </p:nvGraphicFramePr>
        <p:xfrm>
          <a:off x="432154" y="2107305"/>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4</a:t>
            </a:r>
          </a:p>
        </p:txBody>
      </p:sp>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509906874"/>
              </p:ext>
            </p:extLst>
          </p:nvPr>
        </p:nvGraphicFramePr>
        <p:xfrm>
          <a:off x="432154" y="213813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34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3651</Words>
  <Application>Microsoft Office PowerPoint</Application>
  <PresentationFormat>Widescreen</PresentationFormat>
  <Paragraphs>349</Paragraphs>
  <Slides>29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Franklin Gothic Medium</vt:lpstr>
      <vt:lpstr>Office Theme</vt:lpstr>
      <vt:lpstr>What’s New in C#9</vt:lpstr>
      <vt:lpstr>Personal Info</vt:lpstr>
      <vt:lpstr>Downloads</vt:lpstr>
      <vt:lpstr>Overview</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Demo: C#9 Features</vt:lpstr>
      <vt:lpstr>Future Directions</vt:lpstr>
      <vt:lpstr>Future Directions</vt:lpstr>
      <vt:lpstr>Future Directions</vt:lpstr>
      <vt:lpstr>Future Directions</vt:lpstr>
      <vt:lpstr>Future Directions</vt:lpstr>
      <vt:lpstr>Future Directions</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2020-09-16T21:33:04Z</dcterms:modified>
</cp:coreProperties>
</file>